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6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6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1296" y="84"/>
      </p:cViewPr>
      <p:guideLst>
        <p:guide orient="horz" pos="2176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C3B0-D043-4A7E-AD82-D4103F94C846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5618-920C-47A2-8546-8D29518D5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383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C3B0-D043-4A7E-AD82-D4103F94C846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5618-920C-47A2-8546-8D29518D5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1690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C3B0-D043-4A7E-AD82-D4103F94C846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5618-920C-47A2-8546-8D29518D5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609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C3B0-D043-4A7E-AD82-D4103F94C846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5618-920C-47A2-8546-8D29518D5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382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C3B0-D043-4A7E-AD82-D4103F94C846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5618-920C-47A2-8546-8D29518D5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83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C3B0-D043-4A7E-AD82-D4103F94C846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5618-920C-47A2-8546-8D29518D5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030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C3B0-D043-4A7E-AD82-D4103F94C846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5618-920C-47A2-8546-8D29518D5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200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C3B0-D043-4A7E-AD82-D4103F94C846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5618-920C-47A2-8546-8D29518D5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901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C3B0-D043-4A7E-AD82-D4103F94C846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5618-920C-47A2-8546-8D29518D5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716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C3B0-D043-4A7E-AD82-D4103F94C846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5618-920C-47A2-8546-8D29518D5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447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C3B0-D043-4A7E-AD82-D4103F94C846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5618-920C-47A2-8546-8D29518D5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482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2C3B0-D043-4A7E-AD82-D4103F94C846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95618-920C-47A2-8546-8D29518D5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497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コネクタ: カギ線 70">
            <a:extLst>
              <a:ext uri="{FF2B5EF4-FFF2-40B4-BE49-F238E27FC236}">
                <a16:creationId xmlns:a16="http://schemas.microsoft.com/office/drawing/2014/main" id="{B18ADFCE-7178-420B-9AF3-B246C458740F}"/>
              </a:ext>
            </a:extLst>
          </p:cNvPr>
          <p:cNvCxnSpPr>
            <a:cxnSpLocks/>
            <a:stCxn id="58" idx="2"/>
            <a:endCxn id="69" idx="1"/>
          </p:cNvCxnSpPr>
          <p:nvPr/>
        </p:nvCxnSpPr>
        <p:spPr>
          <a:xfrm rot="16200000" flipH="1">
            <a:off x="4878711" y="4516084"/>
            <a:ext cx="405479" cy="2003430"/>
          </a:xfrm>
          <a:prstGeom prst="bentConnector2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7C0DC233-6CE8-49BF-B7E4-96A852EAC486}"/>
              </a:ext>
            </a:extLst>
          </p:cNvPr>
          <p:cNvSpPr/>
          <p:nvPr/>
        </p:nvSpPr>
        <p:spPr>
          <a:xfrm>
            <a:off x="1103035" y="5084619"/>
            <a:ext cx="1628249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利用者様にて入力・提出</a:t>
            </a:r>
            <a:endParaRPr kumimoji="1" lang="en-US" altLang="ja-JP" sz="105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D61A899-B818-4EEA-A255-1F2F1E83B8CA}"/>
              </a:ext>
            </a:extLst>
          </p:cNvPr>
          <p:cNvSpPr txBox="1"/>
          <p:nvPr/>
        </p:nvSpPr>
        <p:spPr>
          <a:xfrm>
            <a:off x="3102544" y="1546475"/>
            <a:ext cx="1954381" cy="276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課題期間中に装置利用した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CACF2AF-42C7-4231-B3ED-82F5E4C1EDD1}"/>
              </a:ext>
            </a:extLst>
          </p:cNvPr>
          <p:cNvSpPr txBox="1"/>
          <p:nvPr/>
        </p:nvSpPr>
        <p:spPr>
          <a:xfrm>
            <a:off x="5383596" y="1637364"/>
            <a:ext cx="438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No</a:t>
            </a:r>
            <a:endParaRPr kumimoji="1" lang="ja-JP" altLang="en-US" sz="12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CBBD1FA7-9D17-49AA-90E6-CCC50E5916CF}"/>
              </a:ext>
            </a:extLst>
          </p:cNvPr>
          <p:cNvCxnSpPr>
            <a:cxnSpLocks/>
            <a:stCxn id="4" idx="3"/>
            <a:endCxn id="9" idx="1"/>
          </p:cNvCxnSpPr>
          <p:nvPr/>
        </p:nvCxnSpPr>
        <p:spPr>
          <a:xfrm>
            <a:off x="5056925" y="1684975"/>
            <a:ext cx="1143468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B465FA0-26B9-4FCD-B318-E4B6FF5BE870}"/>
              </a:ext>
            </a:extLst>
          </p:cNvPr>
          <p:cNvSpPr txBox="1"/>
          <p:nvPr/>
        </p:nvSpPr>
        <p:spPr>
          <a:xfrm>
            <a:off x="6200393" y="1546475"/>
            <a:ext cx="1826141" cy="276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利用報告書の提出は不要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32C72E5-F1CC-4DEC-84C2-2B1C2C2BA5CE}"/>
              </a:ext>
            </a:extLst>
          </p:cNvPr>
          <p:cNvSpPr txBox="1"/>
          <p:nvPr/>
        </p:nvSpPr>
        <p:spPr>
          <a:xfrm>
            <a:off x="2850872" y="2016517"/>
            <a:ext cx="2457724" cy="4385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利用報告書の提出が必要</a:t>
            </a:r>
            <a:endParaRPr kumimoji="1" lang="en-US" altLang="ja-JP" sz="12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締切</a:t>
            </a:r>
            <a:r>
              <a:rPr kumimoji="1" lang="en-US" altLang="ja-JP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kumimoji="1"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遅くとも</a:t>
            </a:r>
            <a:r>
              <a:rPr kumimoji="1" lang="ja-JP" altLang="en-US" sz="105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課題終了後</a:t>
            </a:r>
            <a:r>
              <a:rPr kumimoji="1" lang="en-US" altLang="ja-JP" sz="105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05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か月以内</a:t>
            </a:r>
            <a:endParaRPr kumimoji="1" lang="ja-JP" altLang="en-US" sz="11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A47864C5-F1F9-4027-B8EB-A050E3DBD2ED}"/>
              </a:ext>
            </a:extLst>
          </p:cNvPr>
          <p:cNvCxnSpPr>
            <a:cxnSpLocks/>
            <a:stCxn id="4" idx="2"/>
            <a:endCxn id="11" idx="0"/>
          </p:cNvCxnSpPr>
          <p:nvPr/>
        </p:nvCxnSpPr>
        <p:spPr>
          <a:xfrm flipH="1">
            <a:off x="4079734" y="1823474"/>
            <a:ext cx="1" cy="19304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0C4F173-C277-4E13-B699-B23F123383AA}"/>
              </a:ext>
            </a:extLst>
          </p:cNvPr>
          <p:cNvSpPr txBox="1"/>
          <p:nvPr/>
        </p:nvSpPr>
        <p:spPr>
          <a:xfrm>
            <a:off x="3548119" y="1783477"/>
            <a:ext cx="4702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Yes</a:t>
            </a:r>
            <a:endParaRPr kumimoji="1" lang="ja-JP" altLang="en-US" sz="12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5456B70A-9B0C-410E-84A3-CFE534F8B7CE}"/>
              </a:ext>
            </a:extLst>
          </p:cNvPr>
          <p:cNvCxnSpPr>
            <a:cxnSpLocks/>
            <a:stCxn id="11" idx="2"/>
            <a:endCxn id="17" idx="0"/>
          </p:cNvCxnSpPr>
          <p:nvPr/>
        </p:nvCxnSpPr>
        <p:spPr>
          <a:xfrm>
            <a:off x="4079734" y="2455099"/>
            <a:ext cx="0" cy="34622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3557801-3A2F-4310-90E6-2E73EA51BECD}"/>
              </a:ext>
            </a:extLst>
          </p:cNvPr>
          <p:cNvSpPr txBox="1"/>
          <p:nvPr/>
        </p:nvSpPr>
        <p:spPr>
          <a:xfrm>
            <a:off x="2802036" y="4031837"/>
            <a:ext cx="2555397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京大ナノハブ</a:t>
            </a:r>
            <a:r>
              <a:rPr kumimoji="1" lang="en-US" altLang="ja-JP" sz="12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_</a:t>
            </a:r>
          </a:p>
          <a:p>
            <a:r>
              <a:rPr kumimoji="1" lang="ja-JP" altLang="en-US" sz="12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設備利用管理システムへアップロード</a:t>
            </a:r>
            <a:endParaRPr kumimoji="1" lang="en-US" altLang="ja-JP" sz="12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03142ABD-776A-4A0F-B3E1-1380BEF0904D}"/>
              </a:ext>
            </a:extLst>
          </p:cNvPr>
          <p:cNvCxnSpPr>
            <a:cxnSpLocks/>
            <a:stCxn id="17" idx="2"/>
            <a:endCxn id="24" idx="0"/>
          </p:cNvCxnSpPr>
          <p:nvPr/>
        </p:nvCxnSpPr>
        <p:spPr>
          <a:xfrm>
            <a:off x="4079734" y="3078322"/>
            <a:ext cx="1" cy="95351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1AF82B58-873F-4FB5-B372-FEC529DCE049}"/>
              </a:ext>
            </a:extLst>
          </p:cNvPr>
          <p:cNvCxnSpPr>
            <a:cxnSpLocks/>
            <a:stCxn id="24" idx="2"/>
            <a:endCxn id="58" idx="0"/>
          </p:cNvCxnSpPr>
          <p:nvPr/>
        </p:nvCxnSpPr>
        <p:spPr>
          <a:xfrm>
            <a:off x="4079735" y="4493502"/>
            <a:ext cx="0" cy="38297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D561CAEF-8317-436B-BED5-043CDA25AC8C}"/>
              </a:ext>
            </a:extLst>
          </p:cNvPr>
          <p:cNvSpPr txBox="1"/>
          <p:nvPr/>
        </p:nvSpPr>
        <p:spPr>
          <a:xfrm>
            <a:off x="2900742" y="3808929"/>
            <a:ext cx="117954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利用者様にて</a:t>
            </a:r>
            <a:r>
              <a:rPr kumimoji="1" lang="en-US" altLang="ja-JP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UL</a:t>
            </a:r>
            <a:endParaRPr kumimoji="1" lang="ja-JP" altLang="en-US" sz="105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73" name="コネクタ: カギ線 72">
            <a:extLst>
              <a:ext uri="{FF2B5EF4-FFF2-40B4-BE49-F238E27FC236}">
                <a16:creationId xmlns:a16="http://schemas.microsoft.com/office/drawing/2014/main" id="{14123C3C-64C1-4B5C-BF72-30F5BB9C3086}"/>
              </a:ext>
            </a:extLst>
          </p:cNvPr>
          <p:cNvCxnSpPr>
            <a:cxnSpLocks/>
            <a:stCxn id="11" idx="1"/>
            <a:endCxn id="70" idx="0"/>
          </p:cNvCxnSpPr>
          <p:nvPr/>
        </p:nvCxnSpPr>
        <p:spPr>
          <a:xfrm rot="10800000" flipV="1">
            <a:off x="1292254" y="2235808"/>
            <a:ext cx="1558618" cy="578652"/>
          </a:xfrm>
          <a:prstGeom prst="bentConnector2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E32487D2-79BF-452D-8EFD-BA91B77D3EA7}"/>
              </a:ext>
            </a:extLst>
          </p:cNvPr>
          <p:cNvSpPr txBox="1"/>
          <p:nvPr/>
        </p:nvSpPr>
        <p:spPr>
          <a:xfrm>
            <a:off x="327886" y="3815744"/>
            <a:ext cx="1928733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京大ナノハブから利用者様へ</a:t>
            </a:r>
            <a:endParaRPr kumimoji="1" lang="en-US" altLang="ja-JP" sz="12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アカウント情報を連絡</a:t>
            </a:r>
          </a:p>
        </p:txBody>
      </p:sp>
      <p:cxnSp>
        <p:nvCxnSpPr>
          <p:cNvPr id="84" name="直線矢印コネクタ 83">
            <a:extLst>
              <a:ext uri="{FF2B5EF4-FFF2-40B4-BE49-F238E27FC236}">
                <a16:creationId xmlns:a16="http://schemas.microsoft.com/office/drawing/2014/main" id="{A016421A-AE9E-43AD-9C54-086C85FB10EC}"/>
              </a:ext>
            </a:extLst>
          </p:cNvPr>
          <p:cNvCxnSpPr>
            <a:cxnSpLocks/>
            <a:stCxn id="70" idx="2"/>
            <a:endCxn id="83" idx="0"/>
          </p:cNvCxnSpPr>
          <p:nvPr/>
        </p:nvCxnSpPr>
        <p:spPr>
          <a:xfrm flipH="1">
            <a:off x="1292253" y="3460791"/>
            <a:ext cx="1" cy="35495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コネクタ: カギ線 86">
            <a:extLst>
              <a:ext uri="{FF2B5EF4-FFF2-40B4-BE49-F238E27FC236}">
                <a16:creationId xmlns:a16="http://schemas.microsoft.com/office/drawing/2014/main" id="{88D7D891-AD53-48C7-89B2-9C47777F978F}"/>
              </a:ext>
            </a:extLst>
          </p:cNvPr>
          <p:cNvCxnSpPr>
            <a:cxnSpLocks/>
            <a:stCxn id="83" idx="2"/>
            <a:endCxn id="58" idx="1"/>
          </p:cNvCxnSpPr>
          <p:nvPr/>
        </p:nvCxnSpPr>
        <p:spPr>
          <a:xfrm rot="16200000" flipH="1">
            <a:off x="1597060" y="3972601"/>
            <a:ext cx="818360" cy="1427975"/>
          </a:xfrm>
          <a:prstGeom prst="bentConnector2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C7B8FB3D-9BD2-445D-BDA8-AFAB82871D54}"/>
              </a:ext>
            </a:extLst>
          </p:cNvPr>
          <p:cNvSpPr txBox="1"/>
          <p:nvPr/>
        </p:nvSpPr>
        <p:spPr>
          <a:xfrm>
            <a:off x="2617314" y="6476311"/>
            <a:ext cx="2924840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b="1" dirty="0" err="1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ARIM_Web</a:t>
            </a:r>
            <a:r>
              <a:rPr kumimoji="1" lang="ja-JP" altLang="en-US" sz="12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サイトにて公開</a:t>
            </a:r>
            <a:r>
              <a:rPr kumimoji="1"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（次年度 夏頃</a:t>
            </a:r>
            <a:r>
              <a:rPr kumimoji="1" lang="en-US" altLang="ja-JP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en-US" altLang="ja-JP" sz="12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06" name="直線矢印コネクタ 105">
            <a:extLst>
              <a:ext uri="{FF2B5EF4-FFF2-40B4-BE49-F238E27FC236}">
                <a16:creationId xmlns:a16="http://schemas.microsoft.com/office/drawing/2014/main" id="{2E352A88-6D1B-4A4D-97D2-803F12BF0FE4}"/>
              </a:ext>
            </a:extLst>
          </p:cNvPr>
          <p:cNvCxnSpPr>
            <a:cxnSpLocks/>
            <a:stCxn id="58" idx="2"/>
            <a:endCxn id="48" idx="0"/>
          </p:cNvCxnSpPr>
          <p:nvPr/>
        </p:nvCxnSpPr>
        <p:spPr>
          <a:xfrm>
            <a:off x="4079735" y="5315060"/>
            <a:ext cx="0" cy="53395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8D6ACB2F-9A46-4A97-9ED1-7FAFADBBEF26}"/>
              </a:ext>
            </a:extLst>
          </p:cNvPr>
          <p:cNvSpPr/>
          <p:nvPr/>
        </p:nvSpPr>
        <p:spPr>
          <a:xfrm>
            <a:off x="5498986" y="6407061"/>
            <a:ext cx="3121367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en-US" altLang="ja-JP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ARIM</a:t>
            </a:r>
            <a:r>
              <a:rPr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利用報告書」で検索</a:t>
            </a:r>
            <a:endParaRPr lang="en-US" altLang="ja-JP" sz="105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https://nanonet.mext.go.jp/user_report.php</a:t>
            </a:r>
            <a:endParaRPr lang="ja-JP" altLang="en-US" sz="105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1D2BF75A-791C-4A5B-8BD5-1B681E44DB1F}"/>
              </a:ext>
            </a:extLst>
          </p:cNvPr>
          <p:cNvSpPr/>
          <p:nvPr/>
        </p:nvSpPr>
        <p:spPr>
          <a:xfrm>
            <a:off x="1284221" y="3459621"/>
            <a:ext cx="2266515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kyodai-hub@saci.kyoto-u.ac.jp</a:t>
            </a:r>
          </a:p>
        </p:txBody>
      </p: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0BEA739F-C328-45DD-9F0F-9D546F60EB30}"/>
              </a:ext>
            </a:extLst>
          </p:cNvPr>
          <p:cNvSpPr/>
          <p:nvPr/>
        </p:nvSpPr>
        <p:spPr>
          <a:xfrm>
            <a:off x="4079734" y="2562911"/>
            <a:ext cx="348286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en-US" altLang="ja-JP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Word</a:t>
            </a:r>
            <a:r>
              <a:rPr kumimoji="1"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書式」は、京大ナノハブ設備利用管理システムより</a:t>
            </a:r>
            <a:r>
              <a:rPr kumimoji="1" lang="en-US" altLang="ja-JP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DL</a:t>
            </a:r>
          </a:p>
        </p:txBody>
      </p:sp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E15C8B1E-DE16-4B71-A820-DD82646568D2}"/>
              </a:ext>
            </a:extLst>
          </p:cNvPr>
          <p:cNvSpPr/>
          <p:nvPr/>
        </p:nvSpPr>
        <p:spPr>
          <a:xfrm>
            <a:off x="2477921" y="5280826"/>
            <a:ext cx="3441968" cy="253916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https://nanonet.mext.go.jp/system_user_report/</a:t>
            </a:r>
            <a:endParaRPr lang="ja-JP" altLang="en-US" sz="105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8A2A07FB-7FFC-404F-8F21-9A926ABD7ED0}"/>
              </a:ext>
            </a:extLst>
          </p:cNvPr>
          <p:cNvSpPr/>
          <p:nvPr/>
        </p:nvSpPr>
        <p:spPr>
          <a:xfrm>
            <a:off x="1799733" y="87248"/>
            <a:ext cx="63065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ja-JP" altLang="en-US" sz="16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京都大ナノハブ拠点の</a:t>
            </a:r>
            <a:r>
              <a:rPr kumimoji="1" lang="en-US" altLang="ja-JP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ARIM</a:t>
            </a:r>
            <a:r>
              <a:rPr kumimoji="1"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利用報告書の作成・提出の流れ　</a:t>
            </a:r>
            <a:endParaRPr lang="ja-JP" altLang="en-US" sz="1600" b="1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D494C7A4-6894-47E2-9ABF-9BE96079E95E}"/>
              </a:ext>
            </a:extLst>
          </p:cNvPr>
          <p:cNvSpPr txBox="1"/>
          <p:nvPr/>
        </p:nvSpPr>
        <p:spPr>
          <a:xfrm>
            <a:off x="5918910" y="4722683"/>
            <a:ext cx="3918625" cy="723275"/>
          </a:xfrm>
          <a:prstGeom prst="rect">
            <a:avLst/>
          </a:prstGeom>
          <a:solidFill>
            <a:srgbClr val="FFFF99"/>
          </a:solidFill>
          <a:ln w="127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1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公開猶予制度</a:t>
            </a:r>
            <a:r>
              <a:rPr kumimoji="1" lang="en-US" altLang="ja-JP" sz="11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10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「論文投稿</a:t>
            </a:r>
            <a:r>
              <a:rPr kumimoji="1" lang="en-US" altLang="ja-JP" sz="1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学会発表</a:t>
            </a:r>
            <a:r>
              <a:rPr kumimoji="1" lang="en-US" altLang="ja-JP" sz="1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特許出願　他」</a:t>
            </a:r>
            <a:r>
              <a:rPr kumimoji="1" lang="ja-JP" altLang="en-US" sz="10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の理由</a:t>
            </a:r>
            <a:r>
              <a:rPr kumimoji="1" lang="ja-JP" altLang="en-US" sz="10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により</a:t>
            </a:r>
            <a:r>
              <a:rPr kumimoji="1" lang="ja-JP" altLang="en-US" sz="1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公開猶予が可能</a:t>
            </a:r>
            <a:endParaRPr kumimoji="1" lang="en-US" altLang="ja-JP" sz="10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・猶予期間は年度単位で最長２年間</a:t>
            </a:r>
            <a:endParaRPr kumimoji="1" lang="en-US" altLang="ja-JP" sz="10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・期間終了後、利用者様にて対外発表</a:t>
            </a:r>
            <a:r>
              <a:rPr kumimoji="1" lang="en-US" altLang="ja-JP" sz="10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0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特許出願の結果入力</a:t>
            </a:r>
            <a:endParaRPr kumimoji="1" lang="en-US" altLang="ja-JP" sz="105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CB070DB4-30E8-4AC9-909C-948D19C29E94}"/>
              </a:ext>
            </a:extLst>
          </p:cNvPr>
          <p:cNvSpPr txBox="1"/>
          <p:nvPr/>
        </p:nvSpPr>
        <p:spPr>
          <a:xfrm>
            <a:off x="280599" y="2814460"/>
            <a:ext cx="2023310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ARIM</a:t>
            </a:r>
            <a:r>
              <a:rPr kumimoji="1" lang="ja-JP" altLang="en-US" sz="12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利用報告書システムへ</a:t>
            </a:r>
            <a:endParaRPr kumimoji="1" lang="en-US" altLang="ja-JP" sz="12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直接入力を希望</a:t>
            </a:r>
            <a:endParaRPr kumimoji="1" lang="en-US" altLang="ja-JP" sz="12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京大ナノハブへメール連絡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E9841B4E-E066-424C-A51B-8ED08AA9CE6F}"/>
              </a:ext>
            </a:extLst>
          </p:cNvPr>
          <p:cNvSpPr/>
          <p:nvPr/>
        </p:nvSpPr>
        <p:spPr>
          <a:xfrm>
            <a:off x="7860" y="6608366"/>
            <a:ext cx="152317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Ver2502_</a:t>
            </a:r>
            <a:r>
              <a:rPr kumimoji="1"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詳細版</a:t>
            </a:r>
            <a:r>
              <a:rPr kumimoji="1" lang="en-US" altLang="ja-JP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ver2</a:t>
            </a:r>
            <a:endParaRPr lang="ja-JP" altLang="en-US" sz="1050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93464D27-95C5-4F2B-BA4E-44F94B4E7C44}"/>
              </a:ext>
            </a:extLst>
          </p:cNvPr>
          <p:cNvSpPr txBox="1"/>
          <p:nvPr/>
        </p:nvSpPr>
        <p:spPr>
          <a:xfrm>
            <a:off x="2648894" y="5849019"/>
            <a:ext cx="2861681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ARIM</a:t>
            </a:r>
            <a:r>
              <a:rPr kumimoji="1" lang="ja-JP" altLang="en-US" sz="12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事務局にて入力内容の確認チェック</a:t>
            </a:r>
            <a:endParaRPr kumimoji="1" lang="en-US" altLang="ja-JP" sz="12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（必要に応じて利用者様へ修正依頼）</a:t>
            </a:r>
            <a:endParaRPr kumimoji="1" lang="ja-JP" altLang="en-US" sz="10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D7CC1F8D-054F-4844-9013-230342412C29}"/>
              </a:ext>
            </a:extLst>
          </p:cNvPr>
          <p:cNvCxnSpPr>
            <a:cxnSpLocks/>
            <a:stCxn id="48" idx="2"/>
            <a:endCxn id="105" idx="0"/>
          </p:cNvCxnSpPr>
          <p:nvPr/>
        </p:nvCxnSpPr>
        <p:spPr>
          <a:xfrm flipH="1">
            <a:off x="4079734" y="6310684"/>
            <a:ext cx="1" cy="16562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04D1D1D0-397E-4A1D-98C5-1C147E7F1560}"/>
              </a:ext>
            </a:extLst>
          </p:cNvPr>
          <p:cNvSpPr/>
          <p:nvPr/>
        </p:nvSpPr>
        <p:spPr>
          <a:xfrm>
            <a:off x="5293509" y="2023330"/>
            <a:ext cx="41216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100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「</a:t>
            </a:r>
            <a:r>
              <a:rPr kumimoji="1" lang="en-US" altLang="ja-JP" sz="1100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ARIM</a:t>
            </a:r>
            <a:r>
              <a:rPr kumimoji="1" lang="ja-JP" altLang="en-US" sz="1100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利用報告書システムへの直接入力と</a:t>
            </a:r>
            <a:r>
              <a:rPr kumimoji="1" lang="ja-JP" altLang="en-US" sz="1100" dirty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en-US" altLang="ja-JP" sz="1100" dirty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Word</a:t>
            </a:r>
            <a:r>
              <a:rPr kumimoji="1" lang="ja-JP" altLang="en-US" sz="1100" dirty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ファイルの提出」</a:t>
            </a:r>
            <a:r>
              <a:rPr kumimoji="1" lang="ja-JP" altLang="en-US" sz="1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kumimoji="1" lang="en-US" altLang="ja-JP" sz="11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100" dirty="0" err="1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つの</a:t>
            </a:r>
            <a:r>
              <a:rPr kumimoji="1" lang="ja-JP" altLang="en-US" sz="1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方法があります。</a:t>
            </a:r>
            <a:endParaRPr kumimoji="1" lang="en-US" altLang="ja-JP" sz="11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197B8F0-9411-451F-8AE8-D0C00D756A26}"/>
              </a:ext>
            </a:extLst>
          </p:cNvPr>
          <p:cNvSpPr/>
          <p:nvPr/>
        </p:nvSpPr>
        <p:spPr>
          <a:xfrm>
            <a:off x="1051477" y="424669"/>
            <a:ext cx="78292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利用報告書</a:t>
            </a:r>
            <a:r>
              <a:rPr lang="en-US" altLang="ja-JP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14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は京大ナノハブ拠点のご</a:t>
            </a:r>
            <a:r>
              <a:rPr lang="ja-JP" altLang="en-US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利用内容</a:t>
            </a:r>
            <a:r>
              <a:rPr lang="ja-JP" altLang="en-US" sz="14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を記載いただき、</a:t>
            </a:r>
            <a:r>
              <a:rPr lang="ja-JP" altLang="en-US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成果</a:t>
            </a:r>
            <a:r>
              <a:rPr lang="ja-JP" altLang="en-US" sz="14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などは</a:t>
            </a:r>
            <a:r>
              <a:rPr lang="ja-JP" altLang="en-US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公開可能な範囲</a:t>
            </a:r>
            <a:r>
              <a:rPr lang="ja-JP" altLang="en-US" sz="14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で構いません。</a:t>
            </a:r>
            <a:endParaRPr lang="en-US" altLang="ja-JP" sz="14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基本的には、</a:t>
            </a:r>
            <a:r>
              <a:rPr lang="ja-JP" altLang="en-US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公開猶予を必要としない利用報告書の提出</a:t>
            </a:r>
            <a:r>
              <a:rPr lang="ja-JP" altLang="en-US" sz="14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をお願い致します。</a:t>
            </a:r>
            <a:endParaRPr lang="en-US" altLang="ja-JP" sz="14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51AE9C6C-05D7-43EB-9F1F-F533F0FEB1FB}"/>
              </a:ext>
            </a:extLst>
          </p:cNvPr>
          <p:cNvSpPr/>
          <p:nvPr/>
        </p:nvSpPr>
        <p:spPr>
          <a:xfrm>
            <a:off x="1272537" y="966366"/>
            <a:ext cx="7361373" cy="446276"/>
          </a:xfrm>
          <a:prstGeom prst="rect">
            <a:avLst/>
          </a:prstGeom>
          <a:solidFill>
            <a:srgbClr val="FFFF99"/>
          </a:solidFill>
          <a:ln w="127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kumimoji="1" lang="en-US" altLang="ja-JP" sz="1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利用報告書に関する注意事項</a:t>
            </a:r>
            <a:r>
              <a:rPr kumimoji="1" lang="en-US" altLang="ja-JP" sz="1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en-US" altLang="ja-JP" sz="1200" b="1" baseline="500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en-US" altLang="ja-JP" sz="1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”</a:t>
            </a:r>
            <a:r>
              <a:rPr kumimoji="1" lang="ja-JP" altLang="en-US" sz="1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同意“頂いた上、ご提出下さい。</a:t>
            </a:r>
            <a:r>
              <a:rPr kumimoji="1" lang="ja-JP" altLang="en-US" sz="10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→資料は</a:t>
            </a:r>
            <a:r>
              <a:rPr kumimoji="1" lang="en-US" altLang="ja-JP" sz="10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利用報告書について</a:t>
            </a:r>
            <a:r>
              <a:rPr kumimoji="1" lang="en-US" altLang="ja-JP" sz="10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0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内でリンクしています</a:t>
            </a:r>
            <a:endParaRPr kumimoji="1" lang="en-US" altLang="ja-JP" sz="105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①利用報告書の提出</a:t>
            </a:r>
            <a:r>
              <a:rPr kumimoji="1" lang="en-US" altLang="ja-JP" sz="1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公開，②公開までの保管、事業内共有及び免責事項，③公開猶予</a:t>
            </a:r>
            <a:endParaRPr kumimoji="1" lang="en-US" altLang="ja-JP" sz="11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91845598-9EA0-43E7-8E89-1723DACB9702}"/>
              </a:ext>
            </a:extLst>
          </p:cNvPr>
          <p:cNvSpPr txBox="1"/>
          <p:nvPr/>
        </p:nvSpPr>
        <p:spPr>
          <a:xfrm>
            <a:off x="2720228" y="4876478"/>
            <a:ext cx="2719013" cy="4385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ARIM</a:t>
            </a:r>
            <a:r>
              <a:rPr kumimoji="1" lang="ja-JP" altLang="en-US" sz="12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利用報告書システムへ入力・提出</a:t>
            </a:r>
            <a:endParaRPr kumimoji="1" lang="en-US" altLang="ja-JP" sz="12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（提出年度分を適宜実施）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A37CD11-A579-4E0F-A282-8E450F30087B}"/>
              </a:ext>
            </a:extLst>
          </p:cNvPr>
          <p:cNvSpPr txBox="1"/>
          <p:nvPr/>
        </p:nvSpPr>
        <p:spPr>
          <a:xfrm>
            <a:off x="4167377" y="3056877"/>
            <a:ext cx="5454281" cy="90024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記載内容</a:t>
            </a:r>
            <a:endParaRPr kumimoji="1" lang="en-US" altLang="ja-JP" sz="105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・「概要」欄：研究開発、技術開発の目的やナノハブでの実施内容等を開示可能な範囲で</a:t>
            </a:r>
            <a:endParaRPr kumimoji="1" lang="en-US" altLang="ja-JP" sz="105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kumimoji="1" lang="ja-JP" altLang="en-US" sz="105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「実験」</a:t>
            </a:r>
            <a:r>
              <a:rPr kumimoji="1"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欄：</a:t>
            </a:r>
            <a:r>
              <a:rPr kumimoji="1" lang="ja-JP" altLang="en-US" sz="105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利用した主な設備を明記し</a:t>
            </a:r>
            <a:r>
              <a:rPr kumimoji="1" lang="en-US" altLang="ja-JP" sz="105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(ex.</a:t>
            </a:r>
            <a:r>
              <a:rPr kumimoji="1" lang="ja-JP" altLang="en-US" sz="105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設備番号</a:t>
            </a:r>
            <a:r>
              <a:rPr kumimoji="1" lang="en-US" altLang="ja-JP" sz="105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050" dirty="0" err="1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どのような実験、試作、計測をしたか</a:t>
            </a:r>
            <a:endParaRPr kumimoji="1" lang="en-US" altLang="ja-JP" sz="105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kumimoji="1" lang="ja-JP" altLang="en-US" sz="105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「結果と考察」</a:t>
            </a:r>
            <a:r>
              <a:rPr kumimoji="1"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欄：</a:t>
            </a:r>
            <a:r>
              <a:rPr kumimoji="1" lang="ja-JP" altLang="en-US" sz="105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全角</a:t>
            </a:r>
            <a:r>
              <a:rPr kumimoji="1" lang="en-US" altLang="ja-JP" sz="105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kumimoji="1" lang="ja-JP" altLang="en-US" sz="105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文字以上（半角</a:t>
            </a:r>
            <a:r>
              <a:rPr kumimoji="1" lang="en-US" altLang="ja-JP" sz="105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200</a:t>
            </a:r>
            <a:r>
              <a:rPr kumimoji="1" lang="ja-JP" altLang="en-US" sz="105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文字以上）</a:t>
            </a:r>
            <a:endParaRPr kumimoji="1" lang="en-US" altLang="ja-JP" sz="105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・「その他」欄：参考文献、用語解説、他に利用した</a:t>
            </a:r>
            <a:r>
              <a:rPr kumimoji="1" lang="en-US" altLang="ja-JP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ARIM</a:t>
            </a:r>
            <a:r>
              <a:rPr kumimoji="1"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機関、謝辞　等</a:t>
            </a:r>
            <a:endParaRPr kumimoji="1" lang="en-US" altLang="ja-JP" sz="105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9807973-DB1E-428D-8792-C195EEA10DD1}"/>
              </a:ext>
            </a:extLst>
          </p:cNvPr>
          <p:cNvSpPr txBox="1"/>
          <p:nvPr/>
        </p:nvSpPr>
        <p:spPr>
          <a:xfrm>
            <a:off x="3086994" y="2801323"/>
            <a:ext cx="1985480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Word</a:t>
            </a:r>
            <a:r>
              <a:rPr kumimoji="1" lang="ja-JP" altLang="en-US" sz="12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版利用報告書の作成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13EB7141-5CA2-448F-AB9C-0F9AAC49FDAE}"/>
              </a:ext>
            </a:extLst>
          </p:cNvPr>
          <p:cNvSpPr txBox="1"/>
          <p:nvPr/>
        </p:nvSpPr>
        <p:spPr>
          <a:xfrm>
            <a:off x="6083165" y="5582039"/>
            <a:ext cx="2733441" cy="276999"/>
          </a:xfrm>
          <a:prstGeom prst="rect">
            <a:avLst/>
          </a:prstGeom>
          <a:solidFill>
            <a:srgbClr val="FFFFCC"/>
          </a:solidFill>
          <a:ln w="127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ARIM</a:t>
            </a:r>
            <a:r>
              <a:rPr kumimoji="1" lang="ja-JP" altLang="en-US" sz="12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利用者アンケート回答へのご協力</a:t>
            </a:r>
            <a:endParaRPr kumimoji="1" lang="ja-JP" altLang="en-US" sz="10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9724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616</TotalTime>
  <Words>495</Words>
  <Application>Microsoft Office PowerPoint</Application>
  <PresentationFormat>A4 210 x 297 mm</PresentationFormat>
  <Paragraphs>44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nanohub158</dc:creator>
  <cp:lastModifiedBy>nanohub158</cp:lastModifiedBy>
  <cp:revision>146</cp:revision>
  <cp:lastPrinted>2024-09-18T02:11:46Z</cp:lastPrinted>
  <dcterms:created xsi:type="dcterms:W3CDTF">2024-09-10T01:40:31Z</dcterms:created>
  <dcterms:modified xsi:type="dcterms:W3CDTF">2025-02-26T04:07:09Z</dcterms:modified>
</cp:coreProperties>
</file>